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2" r:id="rId4"/>
    <p:sldId id="261" r:id="rId5"/>
    <p:sldId id="302" r:id="rId6"/>
    <p:sldId id="283" r:id="rId7"/>
    <p:sldId id="284" r:id="rId8"/>
    <p:sldId id="285" r:id="rId9"/>
    <p:sldId id="288" r:id="rId10"/>
    <p:sldId id="292" r:id="rId11"/>
    <p:sldId id="293" r:id="rId12"/>
    <p:sldId id="290" r:id="rId13"/>
    <p:sldId id="291" r:id="rId14"/>
    <p:sldId id="294" r:id="rId15"/>
    <p:sldId id="295" r:id="rId16"/>
    <p:sldId id="298" r:id="rId17"/>
    <p:sldId id="299" r:id="rId18"/>
    <p:sldId id="296" r:id="rId19"/>
    <p:sldId id="297" r:id="rId20"/>
    <p:sldId id="300" r:id="rId21"/>
    <p:sldId id="278" r:id="rId22"/>
    <p:sldId id="310" r:id="rId23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6D2A"/>
    <a:srgbClr val="FF0000"/>
    <a:srgbClr val="0000FF"/>
    <a:srgbClr val="0F05DB"/>
    <a:srgbClr val="000000"/>
    <a:srgbClr val="FF3300"/>
    <a:srgbClr val="2B166E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4588"/>
    <p:restoredTop sz="86414"/>
  </p:normalViewPr>
  <p:slideViewPr>
    <p:cSldViewPr showGuides="1">
      <p:cViewPr varScale="1">
        <p:scale>
          <a:sx n="93" d="100"/>
          <a:sy n="93" d="100"/>
        </p:scale>
        <p:origin x="-1584" y="-90"/>
      </p:cViewPr>
      <p:guideLst>
        <p:guide orient="horz" pos="2182"/>
        <p:guide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3115" descr="55108"/>
          <p:cNvPicPr>
            <a:picLocks noChangeAspect="1"/>
          </p:cNvPicPr>
          <p:nvPr/>
        </p:nvPicPr>
        <p:blipFill>
          <a:blip r:embed="rId3"/>
          <a:srcRect r="20380" b="20709"/>
          <a:stretch>
            <a:fillRect/>
          </a:stretch>
        </p:blipFill>
        <p:spPr>
          <a:xfrm>
            <a:off x="0" y="3132138"/>
            <a:ext cx="2268538" cy="3725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3116"/>
          <p:cNvSpPr/>
          <p:nvPr/>
        </p:nvSpPr>
        <p:spPr>
          <a:xfrm>
            <a:off x="0" y="0"/>
            <a:ext cx="2268538" cy="31416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rgbClr val="45240D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2" name="文本框 3117"/>
          <p:cNvSpPr txBox="1"/>
          <p:nvPr/>
        </p:nvSpPr>
        <p:spPr>
          <a:xfrm>
            <a:off x="339725" y="365125"/>
            <a:ext cx="11080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Company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2266950" y="3143250"/>
            <a:ext cx="6877050" cy="7429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/>
          <a:lstStyle>
            <a:lvl1pPr lvl="0">
              <a:defRPr sz="4800"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2276475" y="4419600"/>
            <a:ext cx="6334125" cy="533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lvl="1" indent="-4572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914400" lvl="2" indent="-9144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371600" lvl="3" indent="-13716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1828800" lvl="4" indent="-18288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</p:spTree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72300" y="274638"/>
            <a:ext cx="2171700" cy="60499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89204" cy="60499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69842" cy="4876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3158" y="1447800"/>
            <a:ext cx="4069842" cy="4876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68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027" name="图片 1066" descr="e_12p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1125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矩形 1067"/>
          <p:cNvSpPr/>
          <p:nvPr/>
        </p:nvSpPr>
        <p:spPr>
          <a:xfrm>
            <a:off x="0" y="1125538"/>
            <a:ext cx="9144000" cy="714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9" name="文本占位符 1026"/>
          <p:cNvSpPr>
            <a:spLocks noGrp="1"/>
          </p:cNvSpPr>
          <p:nvPr>
            <p:ph type="body"/>
          </p:nvPr>
        </p:nvSpPr>
        <p:spPr>
          <a:xfrm>
            <a:off x="457200" y="1447800"/>
            <a:ext cx="8305800" cy="4876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5867400" y="6486525"/>
            <a:ext cx="2895600" cy="2984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1">
                <a:solidFill>
                  <a:schemeClr val="bg1"/>
                </a:solidFill>
                <a:ea typeface="宋体" panose="02010600030101010101" pitchFamily="2" charset="-122"/>
              </a:defRPr>
            </a:lvl1pPr>
          </a:lstStyle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09600" y="6480175"/>
            <a:ext cx="1295400" cy="2921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1032" name="标题 1025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629400" cy="5635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0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accent2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wmf"/><Relationship Id="rId2" Type="http://schemas.openxmlformats.org/officeDocument/2006/relationships/oleObject" Target="../embeddings/oleObject3.bin"/><Relationship Id="rId1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873;&#20307;&#32946;&#35838;&#28436;&#31034;.exe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emf"/><Relationship Id="rId3" Type="http://schemas.openxmlformats.org/officeDocument/2006/relationships/oleObject" Target="../embeddings/oleObject4.bin"/><Relationship Id="rId2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873;&#23454;&#36341;&#35838;&#28436;&#31034;.exe" TargetMode="Externa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wmf"/><Relationship Id="rId2" Type="http://schemas.openxmlformats.org/officeDocument/2006/relationships/oleObject" Target="../embeddings/oleObject5.bin"/><Relationship Id="rId1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328;&#19987;&#19994;&#36873;&#35838;&#28436;&#31034;.exe" TargetMode="Externa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wmf"/><Relationship Id="rId2" Type="http://schemas.openxmlformats.org/officeDocument/2006/relationships/oleObject" Target="../embeddings/oleObject6.bin"/><Relationship Id="rId1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5838;&#31243;&#36864;&#36873;&#28436;&#31034;.exe" TargetMode="Externa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8.wmf"/><Relationship Id="rId2" Type="http://schemas.openxmlformats.org/officeDocument/2006/relationships/oleObject" Target="../embeddings/oleObject7.bin"/><Relationship Id="rId1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873;&#35838;&#24773;&#20917;&#26597;&#35810;&#28436;&#31034;.exe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827;&#20837;&#32593;&#19978;&#36873;&#35838;&#31995;&#32479;&#28436;&#31034;.exe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wmf"/><Relationship Id="rId2" Type="http://schemas.openxmlformats.org/officeDocument/2006/relationships/oleObject" Target="../embeddings/oleObject2.bin"/><Relationship Id="rId1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873;&#26222;&#36890;&#29702;&#35770;&#35838;&#28436;&#31034;.exe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2049"/>
          <p:cNvSpPr>
            <a:spLocks noGrp="1"/>
          </p:cNvSpPr>
          <p:nvPr>
            <p:ph type="ctrTitle"/>
          </p:nvPr>
        </p:nvSpPr>
        <p:spPr>
          <a:xfrm>
            <a:off x="2266950" y="2565400"/>
            <a:ext cx="6877050" cy="1511300"/>
          </a:xfrm>
        </p:spPr>
        <p:txBody>
          <a:bodyPr anchor="ctr"/>
          <a:p>
            <a:pPr algn="ctr" defTabSz="914400">
              <a:buNone/>
            </a:pPr>
            <a:r>
              <a:rPr lang="zh-CN" altLang="en-US" sz="5000" kern="1200" baseline="0" dirty="0">
                <a:latin typeface="+mj-lt"/>
                <a:ea typeface="隶书" panose="02010509060101010101" pitchFamily="49" charset="-122"/>
                <a:cs typeface="+mj-cs"/>
              </a:rPr>
              <a:t>杭州电子科技大学</a:t>
            </a:r>
            <a:br>
              <a:rPr lang="zh-CN" altLang="en-US" sz="5000" kern="1200" baseline="0" dirty="0">
                <a:latin typeface="+mj-lt"/>
                <a:ea typeface="隶书" panose="02010509060101010101" pitchFamily="49" charset="-122"/>
                <a:cs typeface="+mj-cs"/>
              </a:rPr>
            </a:br>
            <a:r>
              <a:rPr lang="zh-CN" altLang="en-US" sz="5000" kern="1200" baseline="0" dirty="0">
                <a:latin typeface="+mj-lt"/>
                <a:ea typeface="隶书" panose="02010509060101010101" pitchFamily="49" charset="-122"/>
                <a:cs typeface="+mj-cs"/>
              </a:rPr>
              <a:t>学生网上选课指南</a:t>
            </a:r>
            <a:endParaRPr lang="en-US" altLang="zh-CN" sz="5000" kern="1200" baseline="0">
              <a:latin typeface="+mj-lt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3074" name="副标题 2050"/>
          <p:cNvSpPr>
            <a:spLocks noGrp="1"/>
          </p:cNvSpPr>
          <p:nvPr>
            <p:ph type="subTitle" idx="1"/>
          </p:nvPr>
        </p:nvSpPr>
        <p:spPr>
          <a:xfrm>
            <a:off x="3924300" y="4868863"/>
            <a:ext cx="3887788" cy="649287"/>
          </a:xfrm>
        </p:spPr>
        <p:txBody>
          <a:bodyPr anchor="t"/>
          <a:p>
            <a:pPr defTabSz="914400"/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http://jxgl.hdu.edu.cn</a:t>
            </a:r>
            <a:endParaRPr lang="en-US" altLang="zh-CN" kern="1200" baseline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defTabSz="914400"/>
            <a:endParaRPr lang="en-US" altLang="zh-CN" kern="1200" baseline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defTabSz="914400"/>
            <a:endParaRPr lang="en-US" altLang="zh-CN" kern="1200" baseline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0137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体育课网上选课操作界面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2290" name="内容占位符 101381">
            <a:hlinkClick r:id="rId1" action="ppaction://program"/>
          </p:cNvPr>
          <p:cNvGraphicFramePr>
            <a:graphicFrameLocks noGrp="1"/>
          </p:cNvGraphicFramePr>
          <p:nvPr>
            <p:ph idx="1"/>
          </p:nvPr>
        </p:nvGraphicFramePr>
        <p:xfrm>
          <a:off x="6804025" y="5661025"/>
          <a:ext cx="158115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066800" imgH="457200" progId="Package">
                  <p:embed/>
                </p:oleObj>
              </mc:Choice>
              <mc:Fallback>
                <p:oleObj name="" r:id="rId2" imgW="1066800" imgH="457200" progId="Packag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04025" y="5661025"/>
                        <a:ext cx="1581150" cy="7921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1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pic>
        <p:nvPicPr>
          <p:cNvPr id="12292" name="图片 2" descr="UJY{(ZV219484ZD4GG}K}3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3" y="1166813"/>
            <a:ext cx="9107487" cy="4494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98305"/>
          <p:cNvSpPr>
            <a:spLocks noGrp="1"/>
          </p:cNvSpPr>
          <p:nvPr>
            <p:ph type="title"/>
          </p:nvPr>
        </p:nvSpPr>
        <p:spPr>
          <a:xfrm>
            <a:off x="1187450" y="333375"/>
            <a:ext cx="7561263" cy="563563"/>
          </a:xfrm>
        </p:spPr>
        <p:txBody>
          <a:bodyPr anchor="ctr"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实践课网上选课操作流程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4" name="文本占位符 98306"/>
          <p:cNvSpPr>
            <a:spLocks noGrp="1"/>
          </p:cNvSpPr>
          <p:nvPr>
            <p:ph idx="1"/>
          </p:nvPr>
        </p:nvSpPr>
        <p:spPr>
          <a:xfrm>
            <a:off x="468313" y="1341438"/>
            <a:ext cx="7993062" cy="5040312"/>
          </a:xfrm>
        </p:spPr>
        <p:txBody>
          <a:bodyPr anchor="t"/>
          <a:p>
            <a:pPr marL="0" indent="0">
              <a:lnSpc>
                <a:spcPct val="80000"/>
              </a:lnSpc>
            </a:pPr>
            <a:r>
              <a:rPr lang="zh-CN" altLang="en-US" sz="32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实践课的选课操作步骤</a:t>
            </a:r>
            <a:endParaRPr lang="zh-CN" altLang="en-US" sz="3200" dirty="0">
              <a:solidFill>
                <a:schemeClr val="accent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）选实践课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“课程名称”处出现该年级专业所开设的实践课程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）选择“实践课程”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）查看“项目信息”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）选择“实践组”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提示选课成功，选择的实践项目出现在已选择的实践项目中，完成选课。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5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9932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实践课网上选课操作界面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338" name="图片 99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196975"/>
            <a:ext cx="8675688" cy="4464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4339" name="内容占位符 99333">
            <a:hlinkClick r:id="rId2" action="ppaction://program"/>
          </p:cNvPr>
          <p:cNvGraphicFramePr>
            <a:graphicFrameLocks noGrp="1"/>
          </p:cNvGraphicFramePr>
          <p:nvPr>
            <p:ph idx="1"/>
          </p:nvPr>
        </p:nvGraphicFramePr>
        <p:xfrm>
          <a:off x="6819900" y="5592763"/>
          <a:ext cx="15494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536700" imgH="723900" progId="Package">
                  <p:embed/>
                </p:oleObj>
              </mc:Choice>
              <mc:Fallback>
                <p:oleObj name="" r:id="rId3" imgW="1536700" imgH="723900" progId="Packag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19900" y="5592763"/>
                        <a:ext cx="1549400" cy="8572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02401"/>
          <p:cNvSpPr>
            <a:spLocks noGrp="1"/>
          </p:cNvSpPr>
          <p:nvPr>
            <p:ph type="title"/>
          </p:nvPr>
        </p:nvSpPr>
        <p:spPr>
          <a:xfrm>
            <a:off x="1692275" y="333375"/>
            <a:ext cx="7451725" cy="563563"/>
          </a:xfrm>
        </p:spPr>
        <p:txBody>
          <a:bodyPr anchor="ctr"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通识选修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课网上选课操作流程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2" name="文本占位符 102402"/>
          <p:cNvSpPr>
            <a:spLocks noGrp="1"/>
          </p:cNvSpPr>
          <p:nvPr>
            <p:ph idx="1"/>
          </p:nvPr>
        </p:nvSpPr>
        <p:spPr>
          <a:xfrm>
            <a:off x="539750" y="1670050"/>
            <a:ext cx="8424863" cy="4711700"/>
          </a:xfrm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通识选修课的选课操作步骤</a:t>
            </a:r>
            <a:endParaRPr lang="zh-CN" altLang="en-US" dirty="0">
              <a:solidFill>
                <a:schemeClr val="accent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）选通识选修课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）选择课程性质、余量、课程归属、上课时间、上课校区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）在要选的课程前的“选课”和“预订教材”中打“√” 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）点击“提交”完成选课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B06D2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所选课程出现在“已选课程”中，完成选课。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3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0342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通识选修课网上选课操作界面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7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" y="1799590"/>
            <a:ext cx="9038590" cy="35750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06497"/>
          <p:cNvSpPr>
            <a:spLocks noGrp="1"/>
          </p:cNvSpPr>
          <p:nvPr>
            <p:ph type="title"/>
          </p:nvPr>
        </p:nvSpPr>
        <p:spPr>
          <a:xfrm>
            <a:off x="1835150" y="333375"/>
            <a:ext cx="6913563" cy="563563"/>
          </a:xfrm>
        </p:spPr>
        <p:txBody>
          <a:bodyPr anchor="ctr"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跨专业选课网上选课操作流程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0" name="文本占位符 106498"/>
          <p:cNvSpPr>
            <a:spLocks noGrp="1"/>
          </p:cNvSpPr>
          <p:nvPr>
            <p:ph idx="1"/>
          </p:nvPr>
        </p:nvSpPr>
        <p:spPr>
          <a:xfrm>
            <a:off x="539750" y="1670050"/>
            <a:ext cx="8604250" cy="4711700"/>
          </a:xfrm>
        </p:spPr>
        <p:txBody>
          <a:bodyPr anchor="t"/>
          <a:p>
            <a:pPr marL="0" indent="0">
              <a:lnSpc>
                <a:spcPct val="80000"/>
              </a:lnSpc>
            </a:pPr>
            <a:r>
              <a:rPr lang="zh-CN" altLang="en-US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跨专业选课的操作步骤</a:t>
            </a:r>
            <a:r>
              <a:rPr lang="zh-CN" altLang="en-US" sz="1400" dirty="0">
                <a:ea typeface="宋体" panose="02010600030101010101" pitchFamily="2" charset="-122"/>
              </a:rPr>
              <a:t>            </a:t>
            </a:r>
            <a:endParaRPr lang="zh-CN" altLang="en-US" sz="1400" dirty="0">
              <a:ea typeface="宋体" panose="02010600030101010101" pitchFamily="2" charset="-122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ea typeface="宋体" panose="02010600030101010101" pitchFamily="2" charset="-122"/>
              </a:rPr>
              <a:t>         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对于修读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二专业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的学生以及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重修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的学生，可以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在第二轮选课中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通过跨专业选课选修其它专业或年级的课程。</a:t>
            </a: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）选普通理论课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）点击“跨专业选课”，并在弹出窗口中选择相应学院、专业、年级 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）点击选定，进入所查找专业的课程界面 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）按普通理论课的选课步骤完成选课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zh-CN" altLang="en-US" sz="20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如果点击“跨专业选课”、</a:t>
            </a:r>
            <a:r>
              <a:rPr lang="en-US" altLang="zh-CN" sz="180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课程名称</a:t>
            </a:r>
            <a:r>
              <a:rPr lang="en-US" altLang="zh-CN" sz="180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80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课程代码</a:t>
            </a:r>
            <a:r>
              <a:rPr lang="en-US" altLang="zh-CN" sz="180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等无反映或不能弹出新窗口，请按住</a:t>
            </a:r>
            <a:r>
              <a:rPr lang="en-US" altLang="zh-CN" sz="180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"CTRL"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键点击再试！</a:t>
            </a:r>
            <a:endParaRPr lang="zh-CN" altLang="en-US" sz="1800" dirty="0">
              <a:solidFill>
                <a:srgbClr val="73471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075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跨专业选课网上选课操作界面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8434" name="内容占位符 107527">
            <a:hlinkClick r:id="rId1" action="ppaction://program"/>
          </p:cNvPr>
          <p:cNvGraphicFramePr>
            <a:graphicFrameLocks noGrp="1"/>
          </p:cNvGraphicFramePr>
          <p:nvPr>
            <p:ph idx="1"/>
          </p:nvPr>
        </p:nvGraphicFramePr>
        <p:xfrm>
          <a:off x="6443663" y="5516563"/>
          <a:ext cx="180022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1200150" imgH="457200" progId="Package">
                  <p:embed/>
                </p:oleObj>
              </mc:Choice>
              <mc:Fallback>
                <p:oleObj name="" r:id="rId2" imgW="1200150" imgH="457200" progId="Packag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43663" y="5516563"/>
                        <a:ext cx="1800225" cy="79216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5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pic>
        <p:nvPicPr>
          <p:cNvPr id="18436" name="图片 3" descr="23MM@X(O_S1BB$XPZZU4S_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5" y="1177925"/>
            <a:ext cx="9128125" cy="433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2" descr="8ZV2CG}~L~E5$8P]1ANY2P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5075" y="1447800"/>
            <a:ext cx="3962400" cy="396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044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、学生网上选课退选操作流程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8" name="文本占位符 104450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8218488" cy="3781425"/>
          </a:xfrm>
        </p:spPr>
        <p:txBody>
          <a:bodyPr anchor="t"/>
          <a:p>
            <a:r>
              <a:rPr lang="zh-CN" altLang="en-US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课程退选操作步骤</a:t>
            </a:r>
            <a:endParaRPr lang="zh-CN" altLang="en-US" dirty="0">
              <a:solidFill>
                <a:schemeClr val="accent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ct val="6000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）可直接进入在所要退选课程的选课页面，如：退选普通理论课，要普通理论课选课页面。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30000"/>
              </a:lnSpc>
              <a:spcBef>
                <a:spcPct val="6000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）选中要退选的课程，点击“删除”或“退选” 即可完成课程退选，系统会提示删除成功。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9459" name="内容占位符 104453">
            <a:hlinkClick r:id="rId1" action="ppaction://program"/>
          </p:cNvPr>
          <p:cNvGraphicFramePr>
            <a:graphicFrameLocks noGrp="1"/>
          </p:cNvGraphicFramePr>
          <p:nvPr>
            <p:ph sz="half" idx="2"/>
          </p:nvPr>
        </p:nvGraphicFramePr>
        <p:xfrm>
          <a:off x="6804025" y="5445125"/>
          <a:ext cx="1512888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2" imgW="1066800" imgH="457200" progId="Package">
                  <p:embed/>
                </p:oleObj>
              </mc:Choice>
              <mc:Fallback>
                <p:oleObj name="" r:id="rId2" imgW="1066800" imgH="457200" progId="Packag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04025" y="5445125"/>
                        <a:ext cx="1512888" cy="7921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0547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、学生网上选课查询操作流程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2" name="文本占位符 105474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8075613" cy="3925888"/>
          </a:xfrm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选课查询操作步骤</a:t>
            </a:r>
            <a:endParaRPr lang="zh-CN" altLang="en-US" dirty="0">
              <a:solidFill>
                <a:schemeClr val="accent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）学生选课情况查询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）核实所选的普通理论课及实验课、体育课、实践课、通识选修课 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）确认无误后关闭窗口。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0483" name="内容占位符 105475">
            <a:hlinkClick r:id="rId1" action="ppaction://program"/>
          </p:cNvPr>
          <p:cNvGraphicFramePr>
            <a:graphicFrameLocks noGrp="1"/>
          </p:cNvGraphicFramePr>
          <p:nvPr>
            <p:ph sz="half" idx="2"/>
          </p:nvPr>
        </p:nvGraphicFramePr>
        <p:xfrm>
          <a:off x="6372225" y="5300663"/>
          <a:ext cx="19431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2" imgW="1333500" imgH="457200" progId="Package">
                  <p:embed/>
                </p:oleObj>
              </mc:Choice>
              <mc:Fallback>
                <p:oleObj name="" r:id="rId2" imgW="1333500" imgH="457200" progId="Packag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72225" y="5300663"/>
                        <a:ext cx="1943100" cy="79216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08545"/>
          <p:cNvSpPr>
            <a:spLocks noGrp="1"/>
          </p:cNvSpPr>
          <p:nvPr>
            <p:ph type="title"/>
          </p:nvPr>
        </p:nvSpPr>
        <p:spPr>
          <a:xfrm>
            <a:off x="2268538" y="333375"/>
            <a:ext cx="6480175" cy="563563"/>
          </a:xfrm>
        </p:spPr>
        <p:txBody>
          <a:bodyPr anchor="ctr"/>
          <a:p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、退出网上选课操作流程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6" name="文本占位符 108546"/>
          <p:cNvSpPr>
            <a:spLocks noGrp="1"/>
          </p:cNvSpPr>
          <p:nvPr>
            <p:ph idx="1"/>
          </p:nvPr>
        </p:nvSpPr>
        <p:spPr>
          <a:xfrm>
            <a:off x="539750" y="1670050"/>
            <a:ext cx="7993063" cy="3919538"/>
          </a:xfrm>
        </p:spPr>
        <p:txBody>
          <a:bodyPr anchor="t"/>
          <a:p>
            <a:r>
              <a:rPr lang="zh-CN" altLang="en-US" sz="32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退出网上选课系统</a:t>
            </a:r>
            <a:endParaRPr lang="zh-CN" altLang="en-US" sz="3200" dirty="0">
              <a:solidFill>
                <a:schemeClr val="accent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3200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     </a:t>
            </a:r>
            <a:r>
              <a:rPr lang="zh-CN" altLang="en-US" dirty="0">
                <a:solidFill>
                  <a:srgbClr val="0000FF"/>
                </a:solidFill>
                <a:ea typeface="宋体" panose="02010600030101010101" pitchFamily="2" charset="-122"/>
              </a:rPr>
              <a:t>若完成选课</a:t>
            </a:r>
            <a:r>
              <a:rPr lang="en-US" altLang="zh-CN">
                <a:solidFill>
                  <a:srgbClr val="0000FF"/>
                </a:solidFill>
                <a:ea typeface="宋体" panose="02010600030101010101" pitchFamily="2" charset="-122"/>
              </a:rPr>
              <a:t>/</a:t>
            </a:r>
            <a:r>
              <a:rPr lang="zh-CN" altLang="en-US" dirty="0">
                <a:solidFill>
                  <a:srgbClr val="0000FF"/>
                </a:solidFill>
                <a:ea typeface="宋体" panose="02010600030101010101" pitchFamily="2" charset="-122"/>
              </a:rPr>
              <a:t>查询</a:t>
            </a:r>
            <a:r>
              <a:rPr lang="en-US" altLang="zh-CN">
                <a:solidFill>
                  <a:srgbClr val="0000FF"/>
                </a:solidFill>
                <a:ea typeface="宋体" panose="02010600030101010101" pitchFamily="2" charset="-122"/>
              </a:rPr>
              <a:t>/</a:t>
            </a:r>
            <a:r>
              <a:rPr lang="zh-CN" altLang="en-US" dirty="0">
                <a:solidFill>
                  <a:srgbClr val="0000FF"/>
                </a:solidFill>
                <a:ea typeface="宋体" panose="02010600030101010101" pitchFamily="2" charset="-122"/>
              </a:rPr>
              <a:t>退选等操后，可通过</a:t>
            </a:r>
            <a:r>
              <a:rPr lang="zh-CN" altLang="en-US" dirty="0">
                <a:solidFill>
                  <a:srgbClr val="FF0000"/>
                </a:solidFill>
                <a:ea typeface="黑体" panose="02010609060101010101" pitchFamily="2" charset="-122"/>
              </a:rPr>
              <a:t>关闭选课页面</a:t>
            </a:r>
            <a:r>
              <a:rPr lang="zh-CN" altLang="en-US" dirty="0">
                <a:solidFill>
                  <a:srgbClr val="0000FF"/>
                </a:solidFill>
                <a:ea typeface="宋体" panose="02010600030101010101" pitchFamily="2" charset="-122"/>
              </a:rPr>
              <a:t>，直接退出网上选课系统。</a:t>
            </a:r>
            <a:endParaRPr lang="zh-CN" altLang="en-US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占位符 89090"/>
          <p:cNvSpPr>
            <a:spLocks noGrp="1"/>
          </p:cNvSpPr>
          <p:nvPr>
            <p:ph idx="1"/>
          </p:nvPr>
        </p:nvSpPr>
        <p:spPr>
          <a:xfrm>
            <a:off x="539750" y="1670050"/>
            <a:ext cx="7993063" cy="4654550"/>
          </a:xfrm>
        </p:spPr>
        <p:txBody>
          <a:bodyPr anchor="t"/>
          <a:p>
            <a:r>
              <a:rPr lang="zh-CN" altLang="en-US" sz="36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选择课程类型</a:t>
            </a:r>
            <a:endParaRPr lang="zh-CN" altLang="en-US" sz="3600" dirty="0">
              <a:solidFill>
                <a:schemeClr val="accent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ea typeface="宋体" panose="02010600030101010101" pitchFamily="2" charset="-122"/>
              </a:rPr>
              <a:t>      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学生针对不同课程类型进行选课，选课类型分为：</a:t>
            </a:r>
            <a:r>
              <a:rPr lang="zh-CN" altLang="en-US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选普通理论课及实验课</a:t>
            </a:r>
            <a:endParaRPr lang="en-US" altLang="zh-CN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选体育课</a:t>
            </a:r>
            <a:endParaRPr lang="zh-CN" altLang="en-US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选实践课</a:t>
            </a:r>
            <a:endParaRPr lang="zh-CN" altLang="en-US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选通识选修课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8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副标题 82946"/>
          <p:cNvSpPr>
            <a:spLocks noGrp="1"/>
          </p:cNvSpPr>
          <p:nvPr>
            <p:ph type="subTitle" idx="1"/>
          </p:nvPr>
        </p:nvSpPr>
        <p:spPr>
          <a:xfrm>
            <a:off x="3419475" y="4868863"/>
            <a:ext cx="5184775" cy="741362"/>
          </a:xfrm>
        </p:spPr>
        <p:txBody>
          <a:bodyPr anchor="t"/>
          <a:p>
            <a:pPr defTabSz="914400"/>
            <a:r>
              <a:rPr lang="en-US" altLang="zh-CN" sz="3200" kern="1200" baseline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http://jxgl.hdu.edu.cn</a:t>
            </a:r>
            <a:endParaRPr lang="en-US" altLang="zh-CN" sz="3200" kern="1200" baseline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948" name="矩形 82947"/>
          <p:cNvSpPr/>
          <p:nvPr/>
        </p:nvSpPr>
        <p:spPr>
          <a:xfrm>
            <a:off x="2339975" y="1844675"/>
            <a:ext cx="68040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lnSpc>
                <a:spcPct val="200000"/>
              </a:lnSpc>
            </a:pPr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教务处选排课办公室设在下沙校区行政楼</a:t>
            </a:r>
            <a:r>
              <a:rPr lang="en-US" altLang="zh-CN" sz="32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106</a:t>
            </a:r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，联系电话：</a:t>
            </a:r>
            <a:r>
              <a:rPr lang="en-US" altLang="zh-CN" sz="32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86915015</a:t>
            </a:r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。</a:t>
            </a:r>
            <a:endParaRPr lang="zh-CN" altLang="en-US" sz="32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副标题 121857"/>
          <p:cNvSpPr>
            <a:spLocks noGrp="1"/>
          </p:cNvSpPr>
          <p:nvPr>
            <p:ph type="subTitle" idx="1"/>
          </p:nvPr>
        </p:nvSpPr>
        <p:spPr>
          <a:xfrm>
            <a:off x="3708400" y="5229225"/>
            <a:ext cx="4608513" cy="381000"/>
          </a:xfrm>
        </p:spPr>
        <p:txBody>
          <a:bodyPr anchor="t"/>
          <a:p>
            <a:pPr defTabSz="914400"/>
            <a:r>
              <a:rPr lang="en-US" altLang="zh-CN" sz="3200" kern="1200" baseline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http://jxgl.hdu.edu.cn</a:t>
            </a:r>
            <a:endParaRPr lang="en-US" altLang="zh-CN" sz="3200" kern="1200" baseline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859" name="矩形 121858"/>
          <p:cNvSpPr/>
          <p:nvPr/>
        </p:nvSpPr>
        <p:spPr>
          <a:xfrm>
            <a:off x="2339975" y="1125538"/>
            <a:ext cx="680402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6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祝同学学习愉快！</a:t>
            </a:r>
            <a:endParaRPr lang="zh-CN" altLang="en-US" sz="60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仿宋_GB2312" pitchFamily="49" charset="-122"/>
              </a:rPr>
              <a:t>谢谢！</a:t>
            </a: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65537"/>
          <p:cNvSpPr>
            <a:spLocks noGrp="1"/>
          </p:cNvSpPr>
          <p:nvPr>
            <p:ph type="title"/>
          </p:nvPr>
        </p:nvSpPr>
        <p:spPr>
          <a:xfrm>
            <a:off x="2268538" y="333375"/>
            <a:ext cx="6480175" cy="563563"/>
          </a:xfrm>
        </p:spPr>
        <p:txBody>
          <a:bodyPr anchor="ctr"/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学生网上选课操作流程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122" name="组合 65547"/>
          <p:cNvGrpSpPr/>
          <p:nvPr/>
        </p:nvGrpSpPr>
        <p:grpSpPr>
          <a:xfrm>
            <a:off x="3348038" y="1412875"/>
            <a:ext cx="2295525" cy="647700"/>
            <a:chOff x="1927" y="890"/>
            <a:chExt cx="1446" cy="408"/>
          </a:xfrm>
        </p:grpSpPr>
        <p:sp>
          <p:nvSpPr>
            <p:cNvPr id="5123" name="圆角矩形 65540"/>
            <p:cNvSpPr/>
            <p:nvPr/>
          </p:nvSpPr>
          <p:spPr>
            <a:xfrm>
              <a:off x="1927" y="890"/>
              <a:ext cx="1446" cy="408"/>
            </a:xfrm>
            <a:prstGeom prst="roundRect">
              <a:avLst>
                <a:gd name="adj" fmla="val 11921"/>
              </a:avLst>
            </a:prstGeom>
            <a:solidFill>
              <a:schemeClr val="accent1"/>
            </a:solidFill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5124" name="任意多边形 65541"/>
            <p:cNvSpPr/>
            <p:nvPr/>
          </p:nvSpPr>
          <p:spPr>
            <a:xfrm>
              <a:off x="2017" y="933"/>
              <a:ext cx="721" cy="335"/>
            </a:xfrm>
            <a:custGeom>
              <a:avLst/>
              <a:gdLst/>
              <a:ahLst/>
              <a:cxnLst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C59F84"/>
                </a:gs>
                <a:gs pos="50000">
                  <a:schemeClr val="accent1">
                    <a:alpha val="0"/>
                  </a:schemeClr>
                </a:gs>
                <a:gs pos="100000">
                  <a:srgbClr val="C59F84"/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5543" name="文本框 65542"/>
            <p:cNvSpPr txBox="1"/>
            <p:nvPr/>
          </p:nvSpPr>
          <p:spPr>
            <a:xfrm>
              <a:off x="1927" y="981"/>
              <a:ext cx="140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 eaLnBrk="0" hangingPunct="0"/>
              <a:r>
                <a:rPr lang="zh-CN" altLang="en-US" sz="2000" b="1" noProof="1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进入网上选课系统</a:t>
              </a:r>
              <a:endParaRPr lang="zh-CN" altLang="en-US" sz="2000" b="1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26" name="组合 65548"/>
          <p:cNvGrpSpPr/>
          <p:nvPr/>
        </p:nvGrpSpPr>
        <p:grpSpPr>
          <a:xfrm>
            <a:off x="3419475" y="5589588"/>
            <a:ext cx="2297113" cy="647700"/>
            <a:chOff x="1926" y="890"/>
            <a:chExt cx="1447" cy="408"/>
          </a:xfrm>
        </p:grpSpPr>
        <p:sp>
          <p:nvSpPr>
            <p:cNvPr id="5127" name="圆角矩形 65549"/>
            <p:cNvSpPr/>
            <p:nvPr/>
          </p:nvSpPr>
          <p:spPr>
            <a:xfrm>
              <a:off x="1927" y="890"/>
              <a:ext cx="1446" cy="408"/>
            </a:xfrm>
            <a:prstGeom prst="roundRect">
              <a:avLst>
                <a:gd name="adj" fmla="val 11921"/>
              </a:avLst>
            </a:prstGeom>
            <a:solidFill>
              <a:schemeClr val="accent1"/>
            </a:solidFill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5128" name="任意多边形 65550"/>
            <p:cNvSpPr/>
            <p:nvPr/>
          </p:nvSpPr>
          <p:spPr>
            <a:xfrm>
              <a:off x="2017" y="933"/>
              <a:ext cx="721" cy="335"/>
            </a:xfrm>
            <a:custGeom>
              <a:avLst/>
              <a:gdLst/>
              <a:ahLst/>
              <a:cxnLst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C59F84"/>
                </a:gs>
                <a:gs pos="50000">
                  <a:schemeClr val="accent1">
                    <a:alpha val="0"/>
                  </a:schemeClr>
                </a:gs>
                <a:gs pos="100000">
                  <a:srgbClr val="C59F84"/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5552" name="文本框 65551"/>
            <p:cNvSpPr txBox="1"/>
            <p:nvPr/>
          </p:nvSpPr>
          <p:spPr>
            <a:xfrm>
              <a:off x="1926" y="981"/>
              <a:ext cx="140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 eaLnBrk="0" hangingPunct="0"/>
              <a:r>
                <a:rPr lang="zh-CN" altLang="en-US" sz="2000" b="1" noProof="1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退出网上选课系统</a:t>
              </a:r>
              <a:endParaRPr lang="zh-CN" altLang="en-US" sz="2000" b="1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30" name="圆角矩形 65553"/>
          <p:cNvSpPr/>
          <p:nvPr/>
        </p:nvSpPr>
        <p:spPr>
          <a:xfrm>
            <a:off x="1763713" y="2205038"/>
            <a:ext cx="720725" cy="3311525"/>
          </a:xfrm>
          <a:prstGeom prst="roundRect">
            <a:avLst>
              <a:gd name="adj" fmla="val 11921"/>
            </a:avLst>
          </a:prstGeom>
          <a:solidFill>
            <a:schemeClr val="accent2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5556" name="文本框 65555"/>
          <p:cNvSpPr txBox="1"/>
          <p:nvPr/>
        </p:nvSpPr>
        <p:spPr>
          <a:xfrm>
            <a:off x="1908175" y="2349500"/>
            <a:ext cx="360363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2000" b="1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选普通理论课及实验课</a:t>
            </a:r>
            <a:endParaRPr lang="zh-CN" altLang="en-US" sz="2000" b="1" noProof="1" dirty="0">
              <a:solidFill>
                <a:srgbClr val="FFFF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圆角矩形 65562"/>
          <p:cNvSpPr/>
          <p:nvPr/>
        </p:nvSpPr>
        <p:spPr>
          <a:xfrm>
            <a:off x="3492500" y="4724400"/>
            <a:ext cx="2159000" cy="574675"/>
          </a:xfrm>
          <a:prstGeom prst="roundRect">
            <a:avLst>
              <a:gd name="adj" fmla="val 11921"/>
            </a:avLst>
          </a:prstGeom>
          <a:solidFill>
            <a:schemeClr val="accent2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5564" name="文本框 65563"/>
          <p:cNvSpPr txBox="1"/>
          <p:nvPr/>
        </p:nvSpPr>
        <p:spPr>
          <a:xfrm>
            <a:off x="3635375" y="4797425"/>
            <a:ext cx="179863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2000" b="1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选课情况查询</a:t>
            </a:r>
            <a:endParaRPr lang="zh-CN" altLang="en-US" sz="2000" b="1" noProof="1" dirty="0">
              <a:solidFill>
                <a:srgbClr val="FFFF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34" name="组合 65576"/>
          <p:cNvGrpSpPr/>
          <p:nvPr/>
        </p:nvGrpSpPr>
        <p:grpSpPr>
          <a:xfrm>
            <a:off x="6588125" y="2205038"/>
            <a:ext cx="720725" cy="2374900"/>
            <a:chOff x="3243" y="1480"/>
            <a:chExt cx="454" cy="1496"/>
          </a:xfrm>
        </p:grpSpPr>
        <p:sp>
          <p:nvSpPr>
            <p:cNvPr id="5135" name="圆角矩形 65565"/>
            <p:cNvSpPr/>
            <p:nvPr/>
          </p:nvSpPr>
          <p:spPr>
            <a:xfrm>
              <a:off x="3243" y="1480"/>
              <a:ext cx="454" cy="1496"/>
            </a:xfrm>
            <a:prstGeom prst="roundRect">
              <a:avLst>
                <a:gd name="adj" fmla="val 11921"/>
              </a:avLst>
            </a:prstGeom>
            <a:solidFill>
              <a:schemeClr val="accent2"/>
            </a:solidFill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5567" name="文本框 65566"/>
            <p:cNvSpPr txBox="1"/>
            <p:nvPr/>
          </p:nvSpPr>
          <p:spPr>
            <a:xfrm>
              <a:off x="3334" y="1525"/>
              <a:ext cx="227" cy="12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en-US" sz="2000" b="1" noProof="1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选通识选修课</a:t>
              </a:r>
              <a:endParaRPr lang="zh-CN" altLang="en-US" sz="2000" b="1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37" name="组合 65577"/>
          <p:cNvGrpSpPr/>
          <p:nvPr/>
        </p:nvGrpSpPr>
        <p:grpSpPr>
          <a:xfrm>
            <a:off x="5364163" y="2492375"/>
            <a:ext cx="720725" cy="1511300"/>
            <a:chOff x="2562" y="1480"/>
            <a:chExt cx="454" cy="952"/>
          </a:xfrm>
        </p:grpSpPr>
        <p:sp>
          <p:nvSpPr>
            <p:cNvPr id="5138" name="圆角矩形 65568"/>
            <p:cNvSpPr/>
            <p:nvPr/>
          </p:nvSpPr>
          <p:spPr>
            <a:xfrm>
              <a:off x="2562" y="1480"/>
              <a:ext cx="454" cy="952"/>
            </a:xfrm>
            <a:prstGeom prst="roundRect">
              <a:avLst>
                <a:gd name="adj" fmla="val 11921"/>
              </a:avLst>
            </a:prstGeom>
            <a:solidFill>
              <a:schemeClr val="accent2"/>
            </a:solidFill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5570" name="文本框 65569"/>
            <p:cNvSpPr txBox="1"/>
            <p:nvPr/>
          </p:nvSpPr>
          <p:spPr>
            <a:xfrm>
              <a:off x="2653" y="1525"/>
              <a:ext cx="227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en-US" sz="2000" b="1" noProof="1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选实践课</a:t>
              </a:r>
              <a:endParaRPr lang="zh-CN" altLang="en-US" sz="2000" b="1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40" name="组合 65579"/>
          <p:cNvGrpSpPr/>
          <p:nvPr/>
        </p:nvGrpSpPr>
        <p:grpSpPr>
          <a:xfrm>
            <a:off x="2987675" y="2492375"/>
            <a:ext cx="720725" cy="1511300"/>
            <a:chOff x="1292" y="1480"/>
            <a:chExt cx="454" cy="952"/>
          </a:xfrm>
        </p:grpSpPr>
        <p:sp>
          <p:nvSpPr>
            <p:cNvPr id="5141" name="圆角矩形 65574"/>
            <p:cNvSpPr/>
            <p:nvPr/>
          </p:nvSpPr>
          <p:spPr>
            <a:xfrm>
              <a:off x="1292" y="1480"/>
              <a:ext cx="454" cy="952"/>
            </a:xfrm>
            <a:prstGeom prst="roundRect">
              <a:avLst>
                <a:gd name="adj" fmla="val 11921"/>
              </a:avLst>
            </a:prstGeom>
            <a:solidFill>
              <a:schemeClr val="accent2"/>
            </a:solidFill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5576" name="文本框 65575"/>
            <p:cNvSpPr txBox="1"/>
            <p:nvPr/>
          </p:nvSpPr>
          <p:spPr>
            <a:xfrm>
              <a:off x="1383" y="1525"/>
              <a:ext cx="227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en-US" sz="2000" b="1" noProof="1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选体育课</a:t>
              </a:r>
              <a:endParaRPr lang="zh-CN" altLang="en-US" sz="2000" b="1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43" name="直接连接符 65580"/>
          <p:cNvSpPr/>
          <p:nvPr/>
        </p:nvSpPr>
        <p:spPr>
          <a:xfrm>
            <a:off x="4500563" y="2060575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44" name="直接连接符 65581"/>
          <p:cNvSpPr/>
          <p:nvPr/>
        </p:nvSpPr>
        <p:spPr>
          <a:xfrm>
            <a:off x="4572000" y="5300663"/>
            <a:ext cx="0" cy="3603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45" name="直接连接符 65582"/>
          <p:cNvSpPr/>
          <p:nvPr/>
        </p:nvSpPr>
        <p:spPr>
          <a:xfrm>
            <a:off x="4572000" y="4221163"/>
            <a:ext cx="0" cy="5762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46" name="直接连接符 65583"/>
          <p:cNvSpPr/>
          <p:nvPr/>
        </p:nvSpPr>
        <p:spPr>
          <a:xfrm>
            <a:off x="2484438" y="4221163"/>
            <a:ext cx="417512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47" name="直接连接符 65584"/>
          <p:cNvSpPr/>
          <p:nvPr/>
        </p:nvSpPr>
        <p:spPr>
          <a:xfrm>
            <a:off x="3348038" y="4005263"/>
            <a:ext cx="0" cy="215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48" name="直接连接符 65586"/>
          <p:cNvSpPr/>
          <p:nvPr/>
        </p:nvSpPr>
        <p:spPr>
          <a:xfrm>
            <a:off x="5795963" y="4005263"/>
            <a:ext cx="0" cy="215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49" name="直接连接符 65587"/>
          <p:cNvSpPr/>
          <p:nvPr/>
        </p:nvSpPr>
        <p:spPr>
          <a:xfrm>
            <a:off x="2411413" y="2276475"/>
            <a:ext cx="424815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50" name="直接连接符 65588"/>
          <p:cNvSpPr/>
          <p:nvPr/>
        </p:nvSpPr>
        <p:spPr>
          <a:xfrm>
            <a:off x="3276600" y="2276475"/>
            <a:ext cx="0" cy="215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51" name="直接连接符 65590"/>
          <p:cNvSpPr/>
          <p:nvPr/>
        </p:nvSpPr>
        <p:spPr>
          <a:xfrm>
            <a:off x="5724525" y="2276475"/>
            <a:ext cx="0" cy="215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52" name="直接连接符 65592"/>
          <p:cNvSpPr/>
          <p:nvPr/>
        </p:nvSpPr>
        <p:spPr>
          <a:xfrm>
            <a:off x="4500563" y="1989138"/>
            <a:ext cx="0" cy="2873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53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占位符 110594"/>
          <p:cNvSpPr>
            <a:spLocks noGrp="1"/>
          </p:cNvSpPr>
          <p:nvPr>
            <p:ph idx="1"/>
          </p:nvPr>
        </p:nvSpPr>
        <p:spPr>
          <a:xfrm>
            <a:off x="539750" y="1670050"/>
            <a:ext cx="8604250" cy="4654550"/>
          </a:xfrm>
        </p:spPr>
        <p:txBody>
          <a:bodyPr anchor="t"/>
          <a:p>
            <a:pPr marL="0" indent="0"/>
            <a:r>
              <a:rPr lang="zh-CN" altLang="en-US" sz="36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进入网上选课系统</a:t>
            </a:r>
            <a:endParaRPr lang="zh-CN" altLang="en-US" sz="3600" dirty="0">
              <a:solidFill>
                <a:schemeClr val="accent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路径：杭电主页面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数字杭电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选课系统（页面右下角）</a:t>
            </a:r>
            <a:r>
              <a:rPr lang="en-US" altLang="zh-CN" sz="1800" i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1800" i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1800" dirty="0">
                <a:solidFill>
                  <a:srgbClr val="2B166E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</a:rPr>
              <a:t>:(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1)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初次登陆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用户名为学号，初始密码为“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</a:rPr>
              <a:t>Hdu1”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加身份证号码后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位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      （如身份证件号码长度不足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位的，则为全部）。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8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进入系统后，请务必修改自己的密码，否则后果自负。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仔细核对个人信息，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若有问题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，直接在网上修改并提交。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6" name="标题 110597"/>
          <p:cNvSpPr>
            <a:spLocks noGrp="1"/>
          </p:cNvSpPr>
          <p:nvPr>
            <p:ph type="title"/>
          </p:nvPr>
        </p:nvSpPr>
        <p:spPr>
          <a:xfrm>
            <a:off x="1042988" y="274638"/>
            <a:ext cx="8101012" cy="563562"/>
          </a:xfrm>
        </p:spPr>
        <p:txBody>
          <a:bodyPr wrap="square" lIns="91440" tIns="45720" rIns="91440" bIns="45720" anchor="ctr"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进入网上选课系统操作流程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7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90119"/>
          <p:cNvSpPr>
            <a:spLocks noGrp="1"/>
          </p:cNvSpPr>
          <p:nvPr>
            <p:ph type="title"/>
          </p:nvPr>
        </p:nvSpPr>
        <p:spPr>
          <a:xfrm>
            <a:off x="1979613" y="260350"/>
            <a:ext cx="7164387" cy="563563"/>
          </a:xfrm>
        </p:spPr>
        <p:txBody>
          <a:bodyPr wrap="square" lIns="91440" tIns="45720" rIns="91440" bIns="45720" anchor="ctr"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进入网上选课系统操作界面</a:t>
            </a:r>
            <a:endParaRPr lang="zh-CN" altLang="en-US" sz="2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170" name="内容占位符 90125">
            <a:hlinkClick r:id="rId1" action="ppaction://program"/>
          </p:cNvPr>
          <p:cNvGraphicFramePr>
            <a:graphicFrameLocks noGrp="1"/>
          </p:cNvGraphicFramePr>
          <p:nvPr>
            <p:ph idx="1"/>
          </p:nvPr>
        </p:nvGraphicFramePr>
        <p:xfrm>
          <a:off x="6516688" y="5589588"/>
          <a:ext cx="215900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2" imgW="1590675" imgH="457200" progId="Package">
                  <p:embed/>
                </p:oleObj>
              </mc:Choice>
              <mc:Fallback>
                <p:oleObj name="" r:id="rId2" imgW="1590675" imgH="457200" progId="Packag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16688" y="5589588"/>
                        <a:ext cx="2159000" cy="7207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925" y="1226185"/>
            <a:ext cx="9213850" cy="30283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91137"/>
          <p:cNvSpPr>
            <a:spLocks noGrp="1"/>
          </p:cNvSpPr>
          <p:nvPr>
            <p:ph type="title"/>
          </p:nvPr>
        </p:nvSpPr>
        <p:spPr>
          <a:xfrm>
            <a:off x="1908175" y="333375"/>
            <a:ext cx="6840538" cy="563563"/>
          </a:xfrm>
        </p:spPr>
        <p:txBody>
          <a:bodyPr anchor="ctr"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普通理论课网上选课操作流程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4" name="文本占位符 91138"/>
          <p:cNvSpPr>
            <a:spLocks noGrp="1"/>
          </p:cNvSpPr>
          <p:nvPr>
            <p:ph idx="1"/>
          </p:nvPr>
        </p:nvSpPr>
        <p:spPr>
          <a:xfrm>
            <a:off x="539750" y="1670050"/>
            <a:ext cx="5256213" cy="4854575"/>
          </a:xfrm>
        </p:spPr>
        <p:txBody>
          <a:bodyPr anchor="t"/>
          <a:p>
            <a:pPr marL="0" indent="0">
              <a:lnSpc>
                <a:spcPct val="8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普通理论课的选课操作步骤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）选普通理论课及实验课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）点击所选“课程代码”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或“课程名称”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）点击“选择情况”栏选中课程 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）选择是否要预订教材 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）点击“选定”完成选课。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矩形 91139"/>
          <p:cNvSpPr/>
          <p:nvPr/>
        </p:nvSpPr>
        <p:spPr>
          <a:xfrm>
            <a:off x="5651500" y="1557338"/>
            <a:ext cx="3303588" cy="4754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注意：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选课时，请学生慎重点击“快速选课”按钮，一旦点击将选上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班级推荐课表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中的所有课程。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）要求学生在第一轮选课时，选择本专业优先的课程（注明：进入所选课程后，带有黄色标记的为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本专业优先的课程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）。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92161"/>
          <p:cNvSpPr>
            <a:spLocks noGrp="1"/>
          </p:cNvSpPr>
          <p:nvPr>
            <p:ph type="title"/>
          </p:nvPr>
        </p:nvSpPr>
        <p:spPr>
          <a:xfrm>
            <a:off x="1763713" y="333375"/>
            <a:ext cx="7632700" cy="563563"/>
          </a:xfrm>
        </p:spPr>
        <p:txBody>
          <a:bodyPr anchor="ctr"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普通理论课网上选课操作界面</a:t>
            </a:r>
            <a:r>
              <a:rPr lang="zh-CN" altLang="en-US" sz="26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60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600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8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1198880"/>
            <a:ext cx="9197340" cy="36817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96257"/>
          <p:cNvSpPr>
            <a:spLocks noGrp="1"/>
          </p:cNvSpPr>
          <p:nvPr>
            <p:ph type="title"/>
          </p:nvPr>
        </p:nvSpPr>
        <p:spPr>
          <a:xfrm>
            <a:off x="2124075" y="260350"/>
            <a:ext cx="7313613" cy="563563"/>
          </a:xfrm>
        </p:spPr>
        <p:txBody>
          <a:bodyPr anchor="ctr"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普通理论课网上选课操作界面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0242" name="内容占位符 96262">
            <a:hlinkClick r:id="rId1" action="ppaction://program"/>
          </p:cNvPr>
          <p:cNvGraphicFramePr>
            <a:graphicFrameLocks noGrp="1"/>
          </p:cNvGraphicFramePr>
          <p:nvPr>
            <p:ph idx="1"/>
          </p:nvPr>
        </p:nvGraphicFramePr>
        <p:xfrm>
          <a:off x="6732588" y="5589588"/>
          <a:ext cx="1774825" cy="75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1333500" imgH="457200" progId="Package">
                  <p:embed/>
                </p:oleObj>
              </mc:Choice>
              <mc:Fallback>
                <p:oleObj name="" r:id="rId2" imgW="1333500" imgH="457200" progId="Packag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32588" y="5589588"/>
                        <a:ext cx="1774825" cy="75406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3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pic>
        <p:nvPicPr>
          <p:cNvPr id="10244" name="图片 2" descr="CY`1M{0@($XDT2DU5]L5{G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" y="1200150"/>
            <a:ext cx="9121775" cy="426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00353"/>
          <p:cNvSpPr>
            <a:spLocks noGrp="1"/>
          </p:cNvSpPr>
          <p:nvPr>
            <p:ph type="title"/>
          </p:nvPr>
        </p:nvSpPr>
        <p:spPr>
          <a:xfrm>
            <a:off x="574675" y="333375"/>
            <a:ext cx="8569325" cy="563563"/>
          </a:xfrm>
        </p:spPr>
        <p:txBody>
          <a:bodyPr anchor="ctr"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体育课网上选课操作流程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6" name="文本占位符 100354"/>
          <p:cNvSpPr>
            <a:spLocks noGrp="1"/>
          </p:cNvSpPr>
          <p:nvPr>
            <p:ph idx="1"/>
          </p:nvPr>
        </p:nvSpPr>
        <p:spPr>
          <a:xfrm>
            <a:off x="539750" y="1670050"/>
            <a:ext cx="7993063" cy="4638675"/>
          </a:xfrm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体育课的选课操作步骤</a:t>
            </a:r>
            <a:endParaRPr lang="zh-CN" altLang="en-US" dirty="0">
              <a:solidFill>
                <a:schemeClr val="accent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）选体育课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）选择“选课方式”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）点击“所选课程”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）点击“所要选的教学班”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）点击“选定课程”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提交”完成选课。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endParaRPr lang="zh-CN" altLang="en-US" sz="2000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  <a:endParaRPr lang="en-US" altLang="zh-CN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032TGp_edu_biz_br_v3">
  <a:themeElements>
    <a:clrScheme name="">
      <a:dk1>
        <a:srgbClr val="4D4D4D"/>
      </a:dk1>
      <a:lt1>
        <a:srgbClr val="FFFFFF"/>
      </a:lt1>
      <a:dk2>
        <a:srgbClr val="FFFFFF"/>
      </a:dk2>
      <a:lt2>
        <a:srgbClr val="B2B2B2"/>
      </a:lt2>
      <a:accent1>
        <a:srgbClr val="954E1D"/>
      </a:accent1>
      <a:accent2>
        <a:srgbClr val="CD6313"/>
      </a:accent2>
      <a:accent3>
        <a:srgbClr val="FFFFFF"/>
      </a:accent3>
      <a:accent4>
        <a:srgbClr val="414141"/>
      </a:accent4>
      <a:accent5>
        <a:srgbClr val="C9B3AA"/>
      </a:accent5>
      <a:accent6>
        <a:srgbClr val="B85810"/>
      </a:accent6>
      <a:hlink>
        <a:srgbClr val="D79757"/>
      </a:hlink>
      <a:folHlink>
        <a:srgbClr val="467327"/>
      </a:folHlink>
    </a:clrScheme>
    <a:fontScheme name="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333300"/>
        </a:dk1>
        <a:lt1>
          <a:srgbClr val="FFFFFF"/>
        </a:lt1>
        <a:dk2>
          <a:srgbClr val="FFFFE7"/>
        </a:dk2>
        <a:lt2>
          <a:srgbClr val="B2B2B2"/>
        </a:lt2>
        <a:accent1>
          <a:srgbClr val="398FBF"/>
        </a:accent1>
        <a:accent2>
          <a:srgbClr val="669900"/>
        </a:accent2>
        <a:accent3>
          <a:srgbClr val="FFFFFF"/>
        </a:accent3>
        <a:accent4>
          <a:srgbClr val="2A2A00"/>
        </a:accent4>
        <a:accent5>
          <a:srgbClr val="AEC6DB"/>
        </a:accent5>
        <a:accent6>
          <a:srgbClr val="5B8900"/>
        </a:accent6>
        <a:hlink>
          <a:srgbClr val="E4CC64"/>
        </a:hlink>
        <a:folHlink>
          <a:srgbClr val="806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76A844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DD0B0"/>
        </a:accent5>
        <a:accent6>
          <a:srgbClr val="2D5B89"/>
        </a:accent6>
        <a:hlink>
          <a:srgbClr val="BAC73B"/>
        </a:hlink>
        <a:folHlink>
          <a:srgbClr val="D5621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FFFFFF"/>
        </a:dk2>
        <a:lt2>
          <a:srgbClr val="B2B2B2"/>
        </a:lt2>
        <a:accent1>
          <a:srgbClr val="954E1D"/>
        </a:accent1>
        <a:accent2>
          <a:srgbClr val="CD6313"/>
        </a:accent2>
        <a:accent3>
          <a:srgbClr val="FFFFFF"/>
        </a:accent3>
        <a:accent4>
          <a:srgbClr val="414141"/>
        </a:accent4>
        <a:accent5>
          <a:srgbClr val="C9B3AA"/>
        </a:accent5>
        <a:accent6>
          <a:srgbClr val="B85810"/>
        </a:accent6>
        <a:hlink>
          <a:srgbClr val="D79757"/>
        </a:hlink>
        <a:folHlink>
          <a:srgbClr val="46732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032TGp_edu_biz_br_v3</Template>
  <TotalTime>0</TotalTime>
  <Words>1845</Words>
  <Application>WPS 演示</Application>
  <PresentationFormat>在屏幕上显示</PresentationFormat>
  <Paragraphs>177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21</vt:i4>
      </vt:variant>
    </vt:vector>
  </HeadingPairs>
  <TitlesOfParts>
    <vt:vector size="43" baseType="lpstr">
      <vt:lpstr>Arial</vt:lpstr>
      <vt:lpstr>宋体</vt:lpstr>
      <vt:lpstr>Wingdings</vt:lpstr>
      <vt:lpstr>Verdana</vt:lpstr>
      <vt:lpstr>隶书</vt:lpstr>
      <vt:lpstr>黑体</vt:lpstr>
      <vt:lpstr>华文隶书</vt:lpstr>
      <vt:lpstr>微软雅黑</vt:lpstr>
      <vt:lpstr>Arial Unicode MS</vt:lpstr>
      <vt:lpstr>Calibri</vt:lpstr>
      <vt:lpstr>楷体_GB2312</vt:lpstr>
      <vt:lpstr>仿宋_GB2312</vt:lpstr>
      <vt:lpstr>新宋体</vt:lpstr>
      <vt:lpstr>仿宋</vt:lpstr>
      <vt:lpstr>032TGp_edu_biz_br_v3</vt:lpstr>
      <vt:lpstr>Package</vt:lpstr>
      <vt:lpstr>Package</vt:lpstr>
      <vt:lpstr>Package</vt:lpstr>
      <vt:lpstr>Package</vt:lpstr>
      <vt:lpstr>Package</vt:lpstr>
      <vt:lpstr>Package</vt:lpstr>
      <vt:lpstr>Package</vt:lpstr>
      <vt:lpstr>杭州电子科技大学 学生网上选课指南</vt:lpstr>
      <vt:lpstr>PowerPoint 演示文稿</vt:lpstr>
      <vt:lpstr>学生网上选课操作流程</vt:lpstr>
      <vt:lpstr>1.进入网上选课系统操作流程</vt:lpstr>
      <vt:lpstr>进入网上选课系统操作界面</vt:lpstr>
      <vt:lpstr>2.普通理论课网上选课操作流程</vt:lpstr>
      <vt:lpstr>普通理论课网上选课操作界面（1）</vt:lpstr>
      <vt:lpstr>普通理论课网上选课操作界面（2）</vt:lpstr>
      <vt:lpstr>3.体育课网上选课操作流程</vt:lpstr>
      <vt:lpstr>体育课网上选课操作界面</vt:lpstr>
      <vt:lpstr>4.实践课网上选课操作流程</vt:lpstr>
      <vt:lpstr>实践课网上选课操作界面</vt:lpstr>
      <vt:lpstr>5.通识选修课网上选课操作流程</vt:lpstr>
      <vt:lpstr>通识选修课网上选课操作界面</vt:lpstr>
      <vt:lpstr>6.跨专业选课网上选课操作流程</vt:lpstr>
      <vt:lpstr>跨专业选课网上选课操作界面</vt:lpstr>
      <vt:lpstr>7、学生网上选课退选操作流程</vt:lpstr>
      <vt:lpstr>8、学生网上选课查询操作流程</vt:lpstr>
      <vt:lpstr>9、退出网上选课操作流程</vt:lpstr>
      <vt:lpstr>PowerPoint 演示文稿</vt:lpstr>
      <vt:lpstr>PowerPoint 演示文稿</vt:lpstr>
    </vt:vector>
  </TitlesOfParts>
  <Company>hd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杭州电子科技大学学生网上选课指南</dc:title>
  <dc:creator>jwc</dc:creator>
  <cp:lastModifiedBy>葡萄</cp:lastModifiedBy>
  <cp:revision>77</cp:revision>
  <dcterms:created xsi:type="dcterms:W3CDTF">2008-07-09T01:25:00Z</dcterms:created>
  <dcterms:modified xsi:type="dcterms:W3CDTF">2018-01-10T01:58:49Z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